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256" r:id="rId2"/>
    <p:sldId id="257" r:id="rId3"/>
    <p:sldId id="263" r:id="rId4"/>
    <p:sldId id="267" r:id="rId5"/>
    <p:sldId id="268" r:id="rId6"/>
    <p:sldId id="270" r:id="rId7"/>
    <p:sldId id="269" r:id="rId8"/>
    <p:sldId id="271" r:id="rId9"/>
    <p:sldId id="272" r:id="rId10"/>
    <p:sldId id="273" r:id="rId11"/>
    <p:sldId id="274" r:id="rId12"/>
    <p:sldId id="275" r:id="rId13"/>
    <p:sldId id="276" r:id="rId14"/>
    <p:sldId id="277" r:id="rId15"/>
    <p:sldId id="278" r:id="rId16"/>
    <p:sldId id="27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706" autoAdjust="0"/>
  </p:normalViewPr>
  <p:slideViewPr>
    <p:cSldViewPr>
      <p:cViewPr varScale="1">
        <p:scale>
          <a:sx n="68" d="100"/>
          <a:sy n="68" d="100"/>
        </p:scale>
        <p:origin x="738" y="72"/>
      </p:cViewPr>
      <p:guideLst/>
    </p:cSldViewPr>
  </p:slideViewPr>
  <p:notesTextViewPr>
    <p:cViewPr>
      <p:scale>
        <a:sx n="1" d="1"/>
        <a:sy n="1" d="1"/>
      </p:scale>
      <p:origin x="0" y="0"/>
    </p:cViewPr>
  </p:notesTextViewPr>
  <p:notesViewPr>
    <p:cSldViewPr showGuides="1">
      <p:cViewPr varScale="1">
        <p:scale>
          <a:sx n="95" d="100"/>
          <a:sy n="95" d="100"/>
        </p:scale>
        <p:origin x="358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1C5132-FFA3-4B02-9F09-22FCF40EFA74}" type="datetimeFigureOut">
              <a:rPr lang="en-US" smtClean="0"/>
              <a:t>6/12/2019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3C20D7-F8F1-4196-9585-26F31AFC85C9}" type="slidenum">
              <a:rPr lang="en-US" smtClean="0"/>
              <a:t>‹#›</a:t>
            </a:fld>
            <a:endParaRPr lang="en-US"/>
          </a:p>
        </p:txBody>
      </p:sp>
    </p:spTree>
    <p:extLst>
      <p:ext uri="{BB962C8B-B14F-4D97-AF65-F5344CB8AC3E}">
        <p14:creationId xmlns:p14="http://schemas.microsoft.com/office/powerpoint/2010/main" val="4168162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6E42C9-243F-4DC5-AFF6-9D56B5FA9D63}" type="datetimeFigureOut">
              <a:rPr lang="en-US" smtClean="0"/>
              <a:t>6/12/2019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EC444-603B-4F09-9A06-5917518DD901}" type="slidenum">
              <a:rPr lang="en-US" smtClean="0"/>
              <a:t>‹#›</a:t>
            </a:fld>
            <a:endParaRPr lang="en-US"/>
          </a:p>
        </p:txBody>
      </p:sp>
    </p:spTree>
    <p:extLst>
      <p:ext uri="{BB962C8B-B14F-4D97-AF65-F5344CB8AC3E}">
        <p14:creationId xmlns:p14="http://schemas.microsoft.com/office/powerpoint/2010/main" val="87425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AEC444-603B-4F09-9A06-5917518DD901}" type="slidenum">
              <a:rPr lang="en-US" smtClean="0"/>
              <a:t>1</a:t>
            </a:fld>
            <a:endParaRPr lang="en-US"/>
          </a:p>
        </p:txBody>
      </p:sp>
    </p:spTree>
    <p:extLst>
      <p:ext uri="{BB962C8B-B14F-4D97-AF65-F5344CB8AC3E}">
        <p14:creationId xmlns:p14="http://schemas.microsoft.com/office/powerpoint/2010/main" val="40391545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p:cNvSpPr/>
          <p:nvPr/>
        </p:nvSpPr>
        <p:spPr bwMode="invGray">
          <a:xfrm>
            <a:off x="0" y="3936697"/>
            <a:ext cx="12192000" cy="210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201" y="4114800"/>
            <a:ext cx="10515598" cy="1158446"/>
          </a:xfrm>
        </p:spPr>
        <p:txBody>
          <a:bodyPr anchor="b">
            <a:normAutofit/>
          </a:bodyPr>
          <a:lstStyle>
            <a:lvl1pPr algn="l">
              <a:defRPr sz="52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838201" y="5338170"/>
            <a:ext cx="10515598" cy="474836"/>
          </a:xfrm>
        </p:spPr>
        <p:txBody>
          <a:bodyPr/>
          <a:lstStyle>
            <a:lvl1pPr marL="0" indent="0" algn="l">
              <a:spcBef>
                <a:spcPts val="0"/>
              </a:spcBef>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3072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6/12/2019</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78755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41693" y="365125"/>
            <a:ext cx="1600200" cy="5811838"/>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85344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6/12/2019</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77025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dirty="0"/>
          </a:p>
        </p:txBody>
      </p:sp>
      <p:sp>
        <p:nvSpPr>
          <p:cNvPr id="4" name="Date Placeholder 4"/>
          <p:cNvSpPr>
            <a:spLocks noGrp="1"/>
          </p:cNvSpPr>
          <p:nvPr>
            <p:ph type="dt" sz="half" idx="10"/>
          </p:nvPr>
        </p:nvSpPr>
        <p:spPr/>
        <p:txBody>
          <a:bodyPr/>
          <a:lstStyle/>
          <a:p>
            <a:fld id="{B0FE2824-C2A0-4931-BB32-60B24BDBB3CC}" type="datetimeFigureOut">
              <a:rPr lang="en-US" smtClean="0"/>
              <a:t>6/12/2019</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1557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bwMode="ltGray">
          <a:xfrm>
            <a:off x="0" y="3276600"/>
            <a:ext cx="12192000" cy="27632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3429000"/>
            <a:ext cx="9601200" cy="1838519"/>
          </a:xfrm>
        </p:spPr>
        <p:txBody>
          <a:bodyPr anchor="b">
            <a:normAutofit/>
          </a:bodyPr>
          <a:lstStyle>
            <a:lvl1pPr>
              <a:defRPr sz="52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41248" y="5340096"/>
            <a:ext cx="9601200" cy="475488"/>
          </a:xfrm>
        </p:spPr>
        <p:txBody>
          <a:bodyPr/>
          <a:lstStyle>
            <a:lvl1pPr marL="0" indent="0">
              <a:spcBef>
                <a:spcPts val="0"/>
              </a:spcBef>
              <a:buNone/>
              <a:defRPr sz="24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91735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5224"/>
          </a:xfrm>
        </p:spPr>
        <p:txBody>
          <a:bodyPr/>
          <a:lstStyle/>
          <a:p>
            <a:r>
              <a:rPr lang="en-US"/>
              <a:t>Click to edit Master title style</a:t>
            </a:r>
          </a:p>
        </p:txBody>
      </p:sp>
      <p:sp>
        <p:nvSpPr>
          <p:cNvPr id="3" name="Content Placeholder 2"/>
          <p:cNvSpPr>
            <a:spLocks noGrp="1"/>
          </p:cNvSpPr>
          <p:nvPr>
            <p:ph sz="half" idx="1"/>
          </p:nvPr>
        </p:nvSpPr>
        <p:spPr>
          <a:xfrm>
            <a:off x="8382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6/12/2019</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631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8397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61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61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6"/>
          <p:cNvSpPr>
            <a:spLocks noGrp="1"/>
          </p:cNvSpPr>
          <p:nvPr>
            <p:ph type="ftr" sz="quarter" idx="11"/>
          </p:nvPr>
        </p:nvSpPr>
        <p:spPr/>
        <p:txBody>
          <a:bodyPr/>
          <a:lstStyle/>
          <a:p>
            <a:endParaRPr lang="en-US"/>
          </a:p>
        </p:txBody>
      </p:sp>
      <p:sp>
        <p:nvSpPr>
          <p:cNvPr id="7" name="Date Placeholder 7"/>
          <p:cNvSpPr>
            <a:spLocks noGrp="1"/>
          </p:cNvSpPr>
          <p:nvPr>
            <p:ph type="dt" sz="half" idx="10"/>
          </p:nvPr>
        </p:nvSpPr>
        <p:spPr/>
        <p:txBody>
          <a:bodyPr/>
          <a:lstStyle/>
          <a:p>
            <a:fld id="{B0FE2824-C2A0-4931-BB32-60B24BDBB3CC}" type="datetimeFigureOut">
              <a:rPr lang="en-US" smtClean="0"/>
              <a:t>6/12/2019</a:t>
            </a:fld>
            <a:endParaRPr lang="en-US"/>
          </a:p>
        </p:txBody>
      </p:sp>
      <p:sp>
        <p:nvSpPr>
          <p:cNvPr id="9" name="Slide Number Placeholder 8"/>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144799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2"/>
          <p:cNvSpPr>
            <a:spLocks noGrp="1"/>
          </p:cNvSpPr>
          <p:nvPr>
            <p:ph type="ftr" sz="quarter" idx="11"/>
          </p:nvPr>
        </p:nvSpPr>
        <p:spPr/>
        <p:txBody>
          <a:bodyPr/>
          <a:lstStyle/>
          <a:p>
            <a:endParaRPr lang="en-US"/>
          </a:p>
        </p:txBody>
      </p:sp>
      <p:sp>
        <p:nvSpPr>
          <p:cNvPr id="3" name="Date Placeholder 3"/>
          <p:cNvSpPr>
            <a:spLocks noGrp="1"/>
          </p:cNvSpPr>
          <p:nvPr>
            <p:ph type="dt" sz="half" idx="10"/>
          </p:nvPr>
        </p:nvSpPr>
        <p:spPr/>
        <p:txBody>
          <a:bodyPr/>
          <a:lstStyle/>
          <a:p>
            <a:fld id="{B0FE2824-C2A0-4931-BB32-60B24BDBB3CC}" type="datetimeFigureOut">
              <a:rPr lang="en-US" smtClean="0"/>
              <a:t>6/12/2019</a:t>
            </a:fld>
            <a:endParaRPr lang="en-US"/>
          </a:p>
        </p:txBody>
      </p:sp>
      <p:sp>
        <p:nvSpPr>
          <p:cNvPr id="5" name="Slide Number Placeholder 4"/>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5634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1"/>
          <p:cNvSpPr>
            <a:spLocks noGrp="1"/>
          </p:cNvSpPr>
          <p:nvPr>
            <p:ph type="ftr" sz="quarter" idx="11"/>
          </p:nvPr>
        </p:nvSpPr>
        <p:spPr/>
        <p:txBody>
          <a:bodyPr/>
          <a:lstStyle/>
          <a:p>
            <a:endParaRPr lang="en-US"/>
          </a:p>
        </p:txBody>
      </p:sp>
      <p:sp>
        <p:nvSpPr>
          <p:cNvPr id="2" name="Date Placeholder 2"/>
          <p:cNvSpPr>
            <a:spLocks noGrp="1"/>
          </p:cNvSpPr>
          <p:nvPr>
            <p:ph type="dt" sz="half" idx="10"/>
          </p:nvPr>
        </p:nvSpPr>
        <p:spPr/>
        <p:txBody>
          <a:bodyPr/>
          <a:lstStyle/>
          <a:p>
            <a:fld id="{B0FE2824-C2A0-4931-BB32-60B24BDBB3CC}" type="datetimeFigureOut">
              <a:rPr lang="en-US" smtClean="0"/>
              <a:t>6/12/2019</a:t>
            </a:fld>
            <a:endParaRPr lang="en-US"/>
          </a:p>
        </p:txBody>
      </p:sp>
      <p:sp>
        <p:nvSpPr>
          <p:cNvPr id="4" name="Slide Number Placeholder 3"/>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66730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4000"/>
            <a:ext cx="3429000" cy="19050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838200" y="685800"/>
            <a:ext cx="6400800" cy="52578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24800" y="3581400"/>
            <a:ext cx="3429000"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6/12/2019</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97896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7048"/>
            <a:ext cx="3429000" cy="1901952"/>
          </a:xfrm>
        </p:spPr>
        <p:txBody>
          <a:bodyPr anchor="b">
            <a:normAutofit/>
          </a:bodyPr>
          <a:lstStyle>
            <a:lvl1pPr>
              <a:defRPr sz="340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838198" y="685800"/>
            <a:ext cx="6400800" cy="5257800"/>
          </a:xfrm>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24800" y="3581400"/>
            <a:ext cx="3428999"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6/12/2019</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2527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6492239"/>
            <a:ext cx="12188825" cy="3657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6"/>
            <a:ext cx="10515600" cy="114522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3"/>
          <p:cNvSpPr>
            <a:spLocks noGrp="1"/>
          </p:cNvSpPr>
          <p:nvPr>
            <p:ph type="ftr" sz="quarter" idx="3"/>
          </p:nvPr>
        </p:nvSpPr>
        <p:spPr>
          <a:xfrm>
            <a:off x="381000" y="6549715"/>
            <a:ext cx="8442158" cy="229237"/>
          </a:xfrm>
          <a:prstGeom prst="rect">
            <a:avLst/>
          </a:prstGeom>
        </p:spPr>
        <p:txBody>
          <a:bodyPr vert="horz" lIns="91440" tIns="45720" rIns="91440" bIns="45720" rtlCol="0" anchor="ctr"/>
          <a:lstStyle>
            <a:lvl1pPr algn="l">
              <a:defRPr sz="1100">
                <a:solidFill>
                  <a:schemeClr val="bg1">
                    <a:lumMod val="40000"/>
                    <a:lumOff val="60000"/>
                  </a:schemeClr>
                </a:solidFill>
              </a:defRPr>
            </a:lvl1pPr>
          </a:lstStyle>
          <a:p>
            <a:endParaRPr lang="en-US" dirty="0"/>
          </a:p>
        </p:txBody>
      </p:sp>
      <p:sp>
        <p:nvSpPr>
          <p:cNvPr id="4" name="Date Placeholder 4"/>
          <p:cNvSpPr>
            <a:spLocks noGrp="1"/>
          </p:cNvSpPr>
          <p:nvPr>
            <p:ph type="dt" sz="half" idx="2"/>
          </p:nvPr>
        </p:nvSpPr>
        <p:spPr>
          <a:xfrm>
            <a:off x="9685939" y="6549715"/>
            <a:ext cx="1667860"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0FE2824-C2A0-4931-BB32-60B24BDBB3CC}" type="datetimeFigureOut">
              <a:rPr lang="en-US" smtClean="0"/>
              <a:pPr/>
              <a:t>6/12/2019</a:t>
            </a:fld>
            <a:endParaRPr lang="en-US"/>
          </a:p>
        </p:txBody>
      </p:sp>
      <p:sp>
        <p:nvSpPr>
          <p:cNvPr id="6" name="Slide Number Placeholder 5"/>
          <p:cNvSpPr>
            <a:spLocks noGrp="1"/>
          </p:cNvSpPr>
          <p:nvPr>
            <p:ph type="sldNum" sz="quarter" idx="4"/>
          </p:nvPr>
        </p:nvSpPr>
        <p:spPr>
          <a:xfrm>
            <a:off x="11353799" y="6549715"/>
            <a:ext cx="446361"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13333A4-2EF1-4B79-B68C-AB20E66B4822}" type="slidenum">
              <a:rPr lang="en-US" smtClean="0"/>
              <a:pPr/>
              <a:t>‹#›</a:t>
            </a:fld>
            <a:endParaRPr lang="en-US"/>
          </a:p>
        </p:txBody>
      </p:sp>
    </p:spTree>
    <p:extLst>
      <p:ext uri="{BB962C8B-B14F-4D97-AF65-F5344CB8AC3E}">
        <p14:creationId xmlns:p14="http://schemas.microsoft.com/office/powerpoint/2010/main" val="115587165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hyperlink" Target="https://www.gov.uk/government/statistical-data-sets/price-paid-data-downloads"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br>
              <a:rPr lang="en-US" dirty="0"/>
            </a:br>
            <a:r>
              <a:rPr lang="en-US" sz="4000" b="1" dirty="0"/>
              <a:t>The Battle of Neighborhoods</a:t>
            </a:r>
            <a:br>
              <a:rPr lang="en-US" sz="4000" b="1" dirty="0"/>
            </a:br>
            <a:r>
              <a:rPr lang="en-US" sz="4000" b="1" dirty="0"/>
              <a:t>London Housing Market 2019 (Jan-May)</a:t>
            </a:r>
            <a:endParaRPr lang="en-US" sz="4000" dirty="0"/>
          </a:p>
        </p:txBody>
      </p:sp>
      <p:sp>
        <p:nvSpPr>
          <p:cNvPr id="3" name="Subtitle 2"/>
          <p:cNvSpPr>
            <a:spLocks noGrp="1"/>
          </p:cNvSpPr>
          <p:nvPr>
            <p:ph type="subTitle" idx="1"/>
          </p:nvPr>
        </p:nvSpPr>
        <p:spPr/>
        <p:txBody>
          <a:bodyPr/>
          <a:lstStyle/>
          <a:p>
            <a:r>
              <a:rPr lang="en-US" dirty="0"/>
              <a:t>By Xiaoyan (Elva) Ma</a:t>
            </a:r>
          </a:p>
        </p:txBody>
      </p:sp>
    </p:spTree>
    <p:extLst>
      <p:ext uri="{BB962C8B-B14F-4D97-AF65-F5344CB8AC3E}">
        <p14:creationId xmlns:p14="http://schemas.microsoft.com/office/powerpoint/2010/main" val="214272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Methodology</a:t>
            </a:r>
            <a:endParaRPr lang="en-US" dirty="0"/>
          </a:p>
        </p:txBody>
      </p:sp>
      <p:sp>
        <p:nvSpPr>
          <p:cNvPr id="6" name="Rectangle 5">
            <a:extLst>
              <a:ext uri="{FF2B5EF4-FFF2-40B4-BE49-F238E27FC236}">
                <a16:creationId xmlns:a16="http://schemas.microsoft.com/office/drawing/2014/main" id="{82645989-48CC-4002-BBCB-231BB5B22FC0}"/>
              </a:ext>
            </a:extLst>
          </p:cNvPr>
          <p:cNvSpPr/>
          <p:nvPr/>
        </p:nvSpPr>
        <p:spPr>
          <a:xfrm>
            <a:off x="1066800" y="1828800"/>
            <a:ext cx="1467068" cy="400110"/>
          </a:xfrm>
          <a:prstGeom prst="rect">
            <a:avLst/>
          </a:prstGeom>
        </p:spPr>
        <p:txBody>
          <a:bodyPr wrap="none">
            <a:spAutoFit/>
          </a:bodyPr>
          <a:lstStyle/>
          <a:p>
            <a:r>
              <a:rPr lang="en-US" sz="2000" b="1" dirty="0"/>
              <a:t>3. </a:t>
            </a:r>
            <a:r>
              <a:rPr lang="en-US" dirty="0"/>
              <a:t>Modeling</a:t>
            </a:r>
          </a:p>
        </p:txBody>
      </p:sp>
      <p:sp>
        <p:nvSpPr>
          <p:cNvPr id="7" name="Rectangle 6">
            <a:extLst>
              <a:ext uri="{FF2B5EF4-FFF2-40B4-BE49-F238E27FC236}">
                <a16:creationId xmlns:a16="http://schemas.microsoft.com/office/drawing/2014/main" id="{0F0D64D9-97AA-44C5-9380-EC68F66FB3DB}"/>
              </a:ext>
            </a:extLst>
          </p:cNvPr>
          <p:cNvSpPr/>
          <p:nvPr/>
        </p:nvSpPr>
        <p:spPr>
          <a:xfrm>
            <a:off x="1371600" y="2286288"/>
            <a:ext cx="9448800" cy="1754326"/>
          </a:xfrm>
          <a:prstGeom prst="rect">
            <a:avLst/>
          </a:prstGeom>
        </p:spPr>
        <p:txBody>
          <a:bodyPr wrap="square">
            <a:spAutoFit/>
          </a:bodyPr>
          <a:lstStyle/>
          <a:p>
            <a:pPr indent="457200"/>
            <a:r>
              <a:rPr lang="en-US" dirty="0"/>
              <a:t>In this step I will explore the first neighborhood into the data frame, first I create a function to process to all the streets I target in London and establish a new </a:t>
            </a:r>
            <a:r>
              <a:rPr lang="en-US" dirty="0" err="1"/>
              <a:t>dataframe</a:t>
            </a:r>
            <a:r>
              <a:rPr lang="en-US" dirty="0"/>
              <a:t> with the 124 rows and 6 columns</a:t>
            </a:r>
          </a:p>
          <a:p>
            <a:pPr indent="457200"/>
            <a:r>
              <a:rPr lang="en-US" dirty="0"/>
              <a:t>I analyze each street by add street column back to </a:t>
            </a:r>
            <a:r>
              <a:rPr lang="en-US" dirty="0" err="1"/>
              <a:t>dataframe</a:t>
            </a:r>
            <a:r>
              <a:rPr lang="en-US" dirty="0"/>
              <a:t> and fixed it. I got 123 rows and 331 columns of streets grouped in London. And found out each street along with the top 6 most common venues</a:t>
            </a:r>
          </a:p>
        </p:txBody>
      </p:sp>
      <p:pic>
        <p:nvPicPr>
          <p:cNvPr id="5" name="Picture 4">
            <a:extLst>
              <a:ext uri="{FF2B5EF4-FFF2-40B4-BE49-F238E27FC236}">
                <a16:creationId xmlns:a16="http://schemas.microsoft.com/office/drawing/2014/main" id="{6BAC5957-38A4-457C-8027-EEA706153AC4}"/>
              </a:ext>
            </a:extLst>
          </p:cNvPr>
          <p:cNvPicPr/>
          <p:nvPr/>
        </p:nvPicPr>
        <p:blipFill>
          <a:blip r:embed="rId2"/>
          <a:stretch>
            <a:fillRect/>
          </a:stretch>
        </p:blipFill>
        <p:spPr>
          <a:xfrm>
            <a:off x="1524000" y="4097992"/>
            <a:ext cx="9296400" cy="2226608"/>
          </a:xfrm>
          <a:prstGeom prst="rect">
            <a:avLst/>
          </a:prstGeom>
        </p:spPr>
      </p:pic>
    </p:spTree>
    <p:extLst>
      <p:ext uri="{BB962C8B-B14F-4D97-AF65-F5344CB8AC3E}">
        <p14:creationId xmlns:p14="http://schemas.microsoft.com/office/powerpoint/2010/main" val="88380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Methodology</a:t>
            </a:r>
            <a:endParaRPr lang="en-US" dirty="0"/>
          </a:p>
        </p:txBody>
      </p:sp>
      <p:sp>
        <p:nvSpPr>
          <p:cNvPr id="6" name="Rectangle 5">
            <a:extLst>
              <a:ext uri="{FF2B5EF4-FFF2-40B4-BE49-F238E27FC236}">
                <a16:creationId xmlns:a16="http://schemas.microsoft.com/office/drawing/2014/main" id="{82645989-48CC-4002-BBCB-231BB5B22FC0}"/>
              </a:ext>
            </a:extLst>
          </p:cNvPr>
          <p:cNvSpPr/>
          <p:nvPr/>
        </p:nvSpPr>
        <p:spPr>
          <a:xfrm>
            <a:off x="1066800" y="1828800"/>
            <a:ext cx="1608133" cy="400110"/>
          </a:xfrm>
          <a:prstGeom prst="rect">
            <a:avLst/>
          </a:prstGeom>
        </p:spPr>
        <p:txBody>
          <a:bodyPr wrap="none">
            <a:spAutoFit/>
          </a:bodyPr>
          <a:lstStyle/>
          <a:p>
            <a:r>
              <a:rPr lang="en-US" sz="2000" b="1" dirty="0"/>
              <a:t>4. </a:t>
            </a:r>
            <a:r>
              <a:rPr lang="en-US" dirty="0"/>
              <a:t>Clustering</a:t>
            </a:r>
          </a:p>
        </p:txBody>
      </p:sp>
      <p:sp>
        <p:nvSpPr>
          <p:cNvPr id="4" name="Rectangle 3">
            <a:extLst>
              <a:ext uri="{FF2B5EF4-FFF2-40B4-BE49-F238E27FC236}">
                <a16:creationId xmlns:a16="http://schemas.microsoft.com/office/drawing/2014/main" id="{1B4401FD-654E-40F8-B83C-740B79E747CD}"/>
              </a:ext>
            </a:extLst>
          </p:cNvPr>
          <p:cNvSpPr/>
          <p:nvPr/>
        </p:nvSpPr>
        <p:spPr>
          <a:xfrm>
            <a:off x="1219200" y="2274838"/>
            <a:ext cx="9753600" cy="1754326"/>
          </a:xfrm>
          <a:prstGeom prst="rect">
            <a:avLst/>
          </a:prstGeom>
        </p:spPr>
        <p:txBody>
          <a:bodyPr wrap="square">
            <a:spAutoFit/>
          </a:bodyPr>
          <a:lstStyle/>
          <a:p>
            <a:pPr indent="457200"/>
            <a:r>
              <a:rPr lang="en-US" dirty="0"/>
              <a:t>In this step I start to cluster the properties by venues, </a:t>
            </a:r>
            <a:r>
              <a:rPr lang="en-US" dirty="0" err="1"/>
              <a:t>facukutues</a:t>
            </a:r>
            <a:r>
              <a:rPr lang="en-US" dirty="0"/>
              <a:t>, </a:t>
            </a:r>
            <a:r>
              <a:rPr lang="en-US" dirty="0" err="1"/>
              <a:t>amenitites</a:t>
            </a:r>
            <a:r>
              <a:rPr lang="en-US" dirty="0"/>
              <a:t> nearby the most profitable real estate investments in London. First I set number of clusters is 5, run K-means clustering and check cluster labels generated for each row in the </a:t>
            </a:r>
            <a:r>
              <a:rPr lang="en-US" dirty="0" err="1"/>
              <a:t>dataframe</a:t>
            </a:r>
            <a:r>
              <a:rPr lang="en-US" dirty="0"/>
              <a:t>. For example, </a:t>
            </a:r>
          </a:p>
          <a:p>
            <a:pPr indent="457200"/>
            <a:r>
              <a:rPr lang="en-US" dirty="0"/>
              <a:t>Aberdeen Park is label in cluster 2, Albion Drive is label in cluster 0 and Albion Square is label in cluster 4</a:t>
            </a:r>
          </a:p>
        </p:txBody>
      </p:sp>
      <p:pic>
        <p:nvPicPr>
          <p:cNvPr id="8" name="Picture 7">
            <a:extLst>
              <a:ext uri="{FF2B5EF4-FFF2-40B4-BE49-F238E27FC236}">
                <a16:creationId xmlns:a16="http://schemas.microsoft.com/office/drawing/2014/main" id="{E382EF0F-7A9E-4D8C-B8FC-F1E7184DFC06}"/>
              </a:ext>
            </a:extLst>
          </p:cNvPr>
          <p:cNvPicPr>
            <a:picLocks noChangeAspect="1"/>
          </p:cNvPicPr>
          <p:nvPr/>
        </p:nvPicPr>
        <p:blipFill>
          <a:blip r:embed="rId2"/>
          <a:stretch>
            <a:fillRect/>
          </a:stretch>
        </p:blipFill>
        <p:spPr>
          <a:xfrm>
            <a:off x="2438400" y="4186347"/>
            <a:ext cx="7328735" cy="1857653"/>
          </a:xfrm>
          <a:prstGeom prst="rect">
            <a:avLst/>
          </a:prstGeom>
        </p:spPr>
      </p:pic>
    </p:spTree>
    <p:extLst>
      <p:ext uri="{BB962C8B-B14F-4D97-AF65-F5344CB8AC3E}">
        <p14:creationId xmlns:p14="http://schemas.microsoft.com/office/powerpoint/2010/main" val="737710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Methodology</a:t>
            </a:r>
            <a:endParaRPr lang="en-US" dirty="0"/>
          </a:p>
        </p:txBody>
      </p:sp>
      <p:sp>
        <p:nvSpPr>
          <p:cNvPr id="6" name="Rectangle 5">
            <a:extLst>
              <a:ext uri="{FF2B5EF4-FFF2-40B4-BE49-F238E27FC236}">
                <a16:creationId xmlns:a16="http://schemas.microsoft.com/office/drawing/2014/main" id="{82645989-48CC-4002-BBCB-231BB5B22FC0}"/>
              </a:ext>
            </a:extLst>
          </p:cNvPr>
          <p:cNvSpPr/>
          <p:nvPr/>
        </p:nvSpPr>
        <p:spPr>
          <a:xfrm>
            <a:off x="1066800" y="1828800"/>
            <a:ext cx="1608133" cy="400110"/>
          </a:xfrm>
          <a:prstGeom prst="rect">
            <a:avLst/>
          </a:prstGeom>
        </p:spPr>
        <p:txBody>
          <a:bodyPr wrap="none">
            <a:spAutoFit/>
          </a:bodyPr>
          <a:lstStyle/>
          <a:p>
            <a:r>
              <a:rPr lang="en-US" sz="2000" b="1" dirty="0"/>
              <a:t>4. </a:t>
            </a:r>
            <a:r>
              <a:rPr lang="en-US" dirty="0"/>
              <a:t>Clustering</a:t>
            </a:r>
          </a:p>
        </p:txBody>
      </p:sp>
      <p:sp>
        <p:nvSpPr>
          <p:cNvPr id="4" name="Rectangle 3">
            <a:extLst>
              <a:ext uri="{FF2B5EF4-FFF2-40B4-BE49-F238E27FC236}">
                <a16:creationId xmlns:a16="http://schemas.microsoft.com/office/drawing/2014/main" id="{1B4401FD-654E-40F8-B83C-740B79E747CD}"/>
              </a:ext>
            </a:extLst>
          </p:cNvPr>
          <p:cNvSpPr/>
          <p:nvPr/>
        </p:nvSpPr>
        <p:spPr>
          <a:xfrm>
            <a:off x="1219200" y="2274838"/>
            <a:ext cx="3657600" cy="2862322"/>
          </a:xfrm>
          <a:prstGeom prst="rect">
            <a:avLst/>
          </a:prstGeom>
        </p:spPr>
        <p:txBody>
          <a:bodyPr wrap="square">
            <a:spAutoFit/>
          </a:bodyPr>
          <a:lstStyle/>
          <a:p>
            <a:pPr indent="457200"/>
            <a:r>
              <a:rPr lang="en-US" dirty="0"/>
              <a:t>And all cluster can be display on below map that West London (</a:t>
            </a:r>
            <a:r>
              <a:rPr lang="en-US" dirty="0" err="1"/>
              <a:t>Notting</a:t>
            </a:r>
            <a:r>
              <a:rPr lang="en-US" dirty="0"/>
              <a:t> Hill, Kensington, Chelsea, Marylebone) and North-West London (</a:t>
            </a:r>
            <a:r>
              <a:rPr lang="en-US" dirty="0" err="1"/>
              <a:t>Hampsted</a:t>
            </a:r>
            <a:r>
              <a:rPr lang="en-US" dirty="0"/>
              <a:t>) might be considered highly profitable venues to purchase a real estate according to amenities and essential facilities surrounding</a:t>
            </a:r>
          </a:p>
        </p:txBody>
      </p:sp>
      <p:pic>
        <p:nvPicPr>
          <p:cNvPr id="3" name="Picture 2">
            <a:extLst>
              <a:ext uri="{FF2B5EF4-FFF2-40B4-BE49-F238E27FC236}">
                <a16:creationId xmlns:a16="http://schemas.microsoft.com/office/drawing/2014/main" id="{FEDA50D7-358D-46EA-A420-8504BA60D02B}"/>
              </a:ext>
            </a:extLst>
          </p:cNvPr>
          <p:cNvPicPr>
            <a:picLocks noChangeAspect="1"/>
          </p:cNvPicPr>
          <p:nvPr/>
        </p:nvPicPr>
        <p:blipFill>
          <a:blip r:embed="rId2"/>
          <a:stretch>
            <a:fillRect/>
          </a:stretch>
        </p:blipFill>
        <p:spPr>
          <a:xfrm>
            <a:off x="4876800" y="1828800"/>
            <a:ext cx="6477000" cy="4038600"/>
          </a:xfrm>
          <a:prstGeom prst="rect">
            <a:avLst/>
          </a:prstGeom>
        </p:spPr>
      </p:pic>
    </p:spTree>
    <p:extLst>
      <p:ext uri="{BB962C8B-B14F-4D97-AF65-F5344CB8AC3E}">
        <p14:creationId xmlns:p14="http://schemas.microsoft.com/office/powerpoint/2010/main" val="2138956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Methodology</a:t>
            </a:r>
            <a:endParaRPr lang="en-US" dirty="0"/>
          </a:p>
        </p:txBody>
      </p:sp>
      <p:sp>
        <p:nvSpPr>
          <p:cNvPr id="6" name="Rectangle 5">
            <a:extLst>
              <a:ext uri="{FF2B5EF4-FFF2-40B4-BE49-F238E27FC236}">
                <a16:creationId xmlns:a16="http://schemas.microsoft.com/office/drawing/2014/main" id="{82645989-48CC-4002-BBCB-231BB5B22FC0}"/>
              </a:ext>
            </a:extLst>
          </p:cNvPr>
          <p:cNvSpPr/>
          <p:nvPr/>
        </p:nvSpPr>
        <p:spPr>
          <a:xfrm>
            <a:off x="1066800" y="1828800"/>
            <a:ext cx="1608133" cy="400110"/>
          </a:xfrm>
          <a:prstGeom prst="rect">
            <a:avLst/>
          </a:prstGeom>
        </p:spPr>
        <p:txBody>
          <a:bodyPr wrap="none">
            <a:spAutoFit/>
          </a:bodyPr>
          <a:lstStyle/>
          <a:p>
            <a:r>
              <a:rPr lang="en-US" sz="2000" b="1" dirty="0"/>
              <a:t>4. </a:t>
            </a:r>
            <a:r>
              <a:rPr lang="en-US" dirty="0"/>
              <a:t>Clustering</a:t>
            </a:r>
          </a:p>
        </p:txBody>
      </p:sp>
      <p:sp>
        <p:nvSpPr>
          <p:cNvPr id="4" name="Rectangle 3">
            <a:extLst>
              <a:ext uri="{FF2B5EF4-FFF2-40B4-BE49-F238E27FC236}">
                <a16:creationId xmlns:a16="http://schemas.microsoft.com/office/drawing/2014/main" id="{1B4401FD-654E-40F8-B83C-740B79E747CD}"/>
              </a:ext>
            </a:extLst>
          </p:cNvPr>
          <p:cNvSpPr/>
          <p:nvPr/>
        </p:nvSpPr>
        <p:spPr>
          <a:xfrm>
            <a:off x="1219200" y="2274838"/>
            <a:ext cx="9753600" cy="369332"/>
          </a:xfrm>
          <a:prstGeom prst="rect">
            <a:avLst/>
          </a:prstGeom>
        </p:spPr>
        <p:txBody>
          <a:bodyPr wrap="square">
            <a:spAutoFit/>
          </a:bodyPr>
          <a:lstStyle/>
          <a:p>
            <a:pPr indent="457200"/>
            <a:r>
              <a:rPr lang="en-US" dirty="0"/>
              <a:t>And each cluster can also show in </a:t>
            </a:r>
            <a:r>
              <a:rPr lang="en-US" dirty="0" err="1"/>
              <a:t>dataframe</a:t>
            </a:r>
            <a:r>
              <a:rPr lang="en-US" dirty="0"/>
              <a:t> as following:</a:t>
            </a:r>
          </a:p>
        </p:txBody>
      </p:sp>
      <p:pic>
        <p:nvPicPr>
          <p:cNvPr id="3" name="Picture 2">
            <a:extLst>
              <a:ext uri="{FF2B5EF4-FFF2-40B4-BE49-F238E27FC236}">
                <a16:creationId xmlns:a16="http://schemas.microsoft.com/office/drawing/2014/main" id="{75DD1619-AFF0-41F6-B238-A49C4D4C0B6E}"/>
              </a:ext>
            </a:extLst>
          </p:cNvPr>
          <p:cNvPicPr>
            <a:picLocks noChangeAspect="1"/>
          </p:cNvPicPr>
          <p:nvPr/>
        </p:nvPicPr>
        <p:blipFill>
          <a:blip r:embed="rId2"/>
          <a:stretch>
            <a:fillRect/>
          </a:stretch>
        </p:blipFill>
        <p:spPr>
          <a:xfrm>
            <a:off x="1232095" y="2690098"/>
            <a:ext cx="7378506" cy="1876190"/>
          </a:xfrm>
          <a:prstGeom prst="rect">
            <a:avLst/>
          </a:prstGeom>
        </p:spPr>
      </p:pic>
      <p:pic>
        <p:nvPicPr>
          <p:cNvPr id="5" name="Picture 4">
            <a:extLst>
              <a:ext uri="{FF2B5EF4-FFF2-40B4-BE49-F238E27FC236}">
                <a16:creationId xmlns:a16="http://schemas.microsoft.com/office/drawing/2014/main" id="{05108543-C9D4-4662-8050-C73DD04C14DE}"/>
              </a:ext>
            </a:extLst>
          </p:cNvPr>
          <p:cNvPicPr>
            <a:picLocks noChangeAspect="1"/>
          </p:cNvPicPr>
          <p:nvPr/>
        </p:nvPicPr>
        <p:blipFill>
          <a:blip r:embed="rId3"/>
          <a:stretch>
            <a:fillRect/>
          </a:stretch>
        </p:blipFill>
        <p:spPr>
          <a:xfrm>
            <a:off x="1232095" y="4622767"/>
            <a:ext cx="7378506" cy="1923810"/>
          </a:xfrm>
          <a:prstGeom prst="rect">
            <a:avLst/>
          </a:prstGeom>
        </p:spPr>
      </p:pic>
    </p:spTree>
    <p:extLst>
      <p:ext uri="{BB962C8B-B14F-4D97-AF65-F5344CB8AC3E}">
        <p14:creationId xmlns:p14="http://schemas.microsoft.com/office/powerpoint/2010/main" val="21807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Methodology</a:t>
            </a:r>
            <a:endParaRPr lang="en-US" dirty="0"/>
          </a:p>
        </p:txBody>
      </p:sp>
      <p:sp>
        <p:nvSpPr>
          <p:cNvPr id="6" name="Rectangle 5">
            <a:extLst>
              <a:ext uri="{FF2B5EF4-FFF2-40B4-BE49-F238E27FC236}">
                <a16:creationId xmlns:a16="http://schemas.microsoft.com/office/drawing/2014/main" id="{82645989-48CC-4002-BBCB-231BB5B22FC0}"/>
              </a:ext>
            </a:extLst>
          </p:cNvPr>
          <p:cNvSpPr/>
          <p:nvPr/>
        </p:nvSpPr>
        <p:spPr>
          <a:xfrm>
            <a:off x="1066800" y="1828800"/>
            <a:ext cx="1608133" cy="400110"/>
          </a:xfrm>
          <a:prstGeom prst="rect">
            <a:avLst/>
          </a:prstGeom>
        </p:spPr>
        <p:txBody>
          <a:bodyPr wrap="none">
            <a:spAutoFit/>
          </a:bodyPr>
          <a:lstStyle/>
          <a:p>
            <a:r>
              <a:rPr lang="en-US" sz="2000" b="1" dirty="0"/>
              <a:t>4. </a:t>
            </a:r>
            <a:r>
              <a:rPr lang="en-US" dirty="0"/>
              <a:t>Clustering</a:t>
            </a:r>
          </a:p>
        </p:txBody>
      </p:sp>
      <p:pic>
        <p:nvPicPr>
          <p:cNvPr id="7" name="Picture 6">
            <a:extLst>
              <a:ext uri="{FF2B5EF4-FFF2-40B4-BE49-F238E27FC236}">
                <a16:creationId xmlns:a16="http://schemas.microsoft.com/office/drawing/2014/main" id="{5BC28BA8-9804-4DD8-B8CC-1033C5DDF180}"/>
              </a:ext>
            </a:extLst>
          </p:cNvPr>
          <p:cNvPicPr>
            <a:picLocks noChangeAspect="1"/>
          </p:cNvPicPr>
          <p:nvPr/>
        </p:nvPicPr>
        <p:blipFill>
          <a:blip r:embed="rId2"/>
          <a:stretch>
            <a:fillRect/>
          </a:stretch>
        </p:blipFill>
        <p:spPr>
          <a:xfrm>
            <a:off x="1143000" y="2228910"/>
            <a:ext cx="7772400" cy="1904762"/>
          </a:xfrm>
          <a:prstGeom prst="rect">
            <a:avLst/>
          </a:prstGeom>
        </p:spPr>
      </p:pic>
      <p:pic>
        <p:nvPicPr>
          <p:cNvPr id="8" name="Picture 7">
            <a:extLst>
              <a:ext uri="{FF2B5EF4-FFF2-40B4-BE49-F238E27FC236}">
                <a16:creationId xmlns:a16="http://schemas.microsoft.com/office/drawing/2014/main" id="{BCE179B4-AB99-44EA-A2D5-859205EB674C}"/>
              </a:ext>
            </a:extLst>
          </p:cNvPr>
          <p:cNvPicPr>
            <a:picLocks noChangeAspect="1"/>
          </p:cNvPicPr>
          <p:nvPr/>
        </p:nvPicPr>
        <p:blipFill>
          <a:blip r:embed="rId3"/>
          <a:stretch>
            <a:fillRect/>
          </a:stretch>
        </p:blipFill>
        <p:spPr>
          <a:xfrm>
            <a:off x="1143000" y="4343400"/>
            <a:ext cx="7772400" cy="1904762"/>
          </a:xfrm>
          <a:prstGeom prst="rect">
            <a:avLst/>
          </a:prstGeom>
        </p:spPr>
      </p:pic>
    </p:spTree>
    <p:extLst>
      <p:ext uri="{BB962C8B-B14F-4D97-AF65-F5344CB8AC3E}">
        <p14:creationId xmlns:p14="http://schemas.microsoft.com/office/powerpoint/2010/main" val="2432650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Methodology</a:t>
            </a:r>
            <a:endParaRPr lang="en-US" dirty="0"/>
          </a:p>
        </p:txBody>
      </p:sp>
      <p:sp>
        <p:nvSpPr>
          <p:cNvPr id="6" name="Rectangle 5">
            <a:extLst>
              <a:ext uri="{FF2B5EF4-FFF2-40B4-BE49-F238E27FC236}">
                <a16:creationId xmlns:a16="http://schemas.microsoft.com/office/drawing/2014/main" id="{82645989-48CC-4002-BBCB-231BB5B22FC0}"/>
              </a:ext>
            </a:extLst>
          </p:cNvPr>
          <p:cNvSpPr/>
          <p:nvPr/>
        </p:nvSpPr>
        <p:spPr>
          <a:xfrm>
            <a:off x="1066800" y="1828800"/>
            <a:ext cx="1608133" cy="400110"/>
          </a:xfrm>
          <a:prstGeom prst="rect">
            <a:avLst/>
          </a:prstGeom>
        </p:spPr>
        <p:txBody>
          <a:bodyPr wrap="none">
            <a:spAutoFit/>
          </a:bodyPr>
          <a:lstStyle/>
          <a:p>
            <a:r>
              <a:rPr lang="en-US" sz="2000" b="1" dirty="0"/>
              <a:t>4. </a:t>
            </a:r>
            <a:r>
              <a:rPr lang="en-US" dirty="0"/>
              <a:t>Clustering</a:t>
            </a:r>
          </a:p>
        </p:txBody>
      </p:sp>
      <p:pic>
        <p:nvPicPr>
          <p:cNvPr id="3" name="Picture 2">
            <a:extLst>
              <a:ext uri="{FF2B5EF4-FFF2-40B4-BE49-F238E27FC236}">
                <a16:creationId xmlns:a16="http://schemas.microsoft.com/office/drawing/2014/main" id="{43924D40-5795-46E4-A6AB-69DFD413EF61}"/>
              </a:ext>
            </a:extLst>
          </p:cNvPr>
          <p:cNvPicPr>
            <a:picLocks noChangeAspect="1"/>
          </p:cNvPicPr>
          <p:nvPr/>
        </p:nvPicPr>
        <p:blipFill>
          <a:blip r:embed="rId2"/>
          <a:stretch>
            <a:fillRect/>
          </a:stretch>
        </p:blipFill>
        <p:spPr>
          <a:xfrm>
            <a:off x="1219200" y="2552809"/>
            <a:ext cx="7696200" cy="2119911"/>
          </a:xfrm>
          <a:prstGeom prst="rect">
            <a:avLst/>
          </a:prstGeom>
        </p:spPr>
      </p:pic>
    </p:spTree>
    <p:extLst>
      <p:ext uri="{BB962C8B-B14F-4D97-AF65-F5344CB8AC3E}">
        <p14:creationId xmlns:p14="http://schemas.microsoft.com/office/powerpoint/2010/main" val="1031296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Conclusion</a:t>
            </a:r>
            <a:endParaRPr lang="en-US" dirty="0"/>
          </a:p>
        </p:txBody>
      </p:sp>
      <p:sp>
        <p:nvSpPr>
          <p:cNvPr id="6" name="Rectangle 5">
            <a:extLst>
              <a:ext uri="{FF2B5EF4-FFF2-40B4-BE49-F238E27FC236}">
                <a16:creationId xmlns:a16="http://schemas.microsoft.com/office/drawing/2014/main" id="{82645989-48CC-4002-BBCB-231BB5B22FC0}"/>
              </a:ext>
            </a:extLst>
          </p:cNvPr>
          <p:cNvSpPr/>
          <p:nvPr/>
        </p:nvSpPr>
        <p:spPr>
          <a:xfrm>
            <a:off x="1066801" y="1828800"/>
            <a:ext cx="10134599" cy="4524315"/>
          </a:xfrm>
          <a:prstGeom prst="rect">
            <a:avLst/>
          </a:prstGeom>
        </p:spPr>
        <p:txBody>
          <a:bodyPr wrap="square">
            <a:spAutoFit/>
          </a:bodyPr>
          <a:lstStyle/>
          <a:p>
            <a:pPr indent="457200"/>
            <a:r>
              <a:rPr lang="en-US" dirty="0"/>
              <a:t>After processing all the above data and I can summaries and recommend that West London (</a:t>
            </a:r>
            <a:r>
              <a:rPr lang="en-US" dirty="0" err="1"/>
              <a:t>Notting</a:t>
            </a:r>
            <a:r>
              <a:rPr lang="en-US" dirty="0"/>
              <a:t> Hill, Kensington, Chelsea, Marylebone) and North-West London (</a:t>
            </a:r>
            <a:r>
              <a:rPr lang="en-US" dirty="0" err="1"/>
              <a:t>Hampsted</a:t>
            </a:r>
            <a:r>
              <a:rPr lang="en-US" dirty="0"/>
              <a:t>) might be considered highly profitable venues to purchase a real estate according to amenities and essential facilities surrounding. I also clustered 5 area that </a:t>
            </a:r>
          </a:p>
          <a:p>
            <a:pPr indent="457200"/>
            <a:endParaRPr lang="en-US" dirty="0"/>
          </a:p>
          <a:p>
            <a:pPr indent="457200"/>
            <a:r>
              <a:rPr lang="en-US" dirty="0"/>
              <a:t>Cluster 0: 1</a:t>
            </a:r>
            <a:r>
              <a:rPr lang="en-US" baseline="30000" dirty="0"/>
              <a:t>st</a:t>
            </a:r>
            <a:r>
              <a:rPr lang="en-US" dirty="0"/>
              <a:t> most common venue in are club, restaurant hotel and liquor store, this cluster will be highly recommended for our client who want to invest for business traveler or sightseeing; </a:t>
            </a:r>
          </a:p>
          <a:p>
            <a:pPr indent="457200"/>
            <a:endParaRPr lang="en-US" dirty="0"/>
          </a:p>
          <a:p>
            <a:pPr indent="457200"/>
            <a:r>
              <a:rPr lang="en-US" dirty="0"/>
              <a:t>Cluster 1, 2 and 4: most common venue in those clusters are grocery stores, Pub, restaurants, cafe and supermarkets. Those area target home buyers prone to invest the residential live, people living in this area will be very convenient for shopping everything they need.</a:t>
            </a:r>
          </a:p>
          <a:p>
            <a:pPr indent="457200"/>
            <a:r>
              <a:rPr lang="en-US" dirty="0"/>
              <a:t>Cluster 3: most common venue are coffee shop, men’s store, pub, and bar. This cluster will be called recreation area, it can be targeted for people who enjoy relaxation life after work.</a:t>
            </a:r>
          </a:p>
        </p:txBody>
      </p:sp>
    </p:spTree>
    <p:extLst>
      <p:ext uri="{BB962C8B-B14F-4D97-AF65-F5344CB8AC3E}">
        <p14:creationId xmlns:p14="http://schemas.microsoft.com/office/powerpoint/2010/main" val="844880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a:t>
            </a:r>
          </a:p>
        </p:txBody>
      </p:sp>
      <p:sp>
        <p:nvSpPr>
          <p:cNvPr id="3" name="Content Placeholder 2"/>
          <p:cNvSpPr>
            <a:spLocks noGrp="1"/>
          </p:cNvSpPr>
          <p:nvPr>
            <p:ph idx="1"/>
          </p:nvPr>
        </p:nvSpPr>
        <p:spPr>
          <a:xfrm>
            <a:off x="838200" y="1825625"/>
            <a:ext cx="3581400" cy="4351338"/>
          </a:xfrm>
        </p:spPr>
        <p:txBody>
          <a:bodyPr>
            <a:normAutofit fontScale="92500" lnSpcReduction="10000"/>
          </a:bodyPr>
          <a:lstStyle/>
          <a:p>
            <a:r>
              <a:rPr lang="en-US" b="1" dirty="0"/>
              <a:t>Introduction</a:t>
            </a:r>
          </a:p>
          <a:p>
            <a:pPr marL="0" indent="0">
              <a:buNone/>
            </a:pPr>
            <a:r>
              <a:rPr lang="en-US" sz="1700" b="1" dirty="0"/>
              <a:t>    1. </a:t>
            </a:r>
            <a:r>
              <a:rPr lang="en-US" sz="1700" dirty="0"/>
              <a:t>Background description</a:t>
            </a:r>
          </a:p>
          <a:p>
            <a:pPr marL="0" indent="0">
              <a:buNone/>
            </a:pPr>
            <a:r>
              <a:rPr lang="en-US" sz="1700" b="1" dirty="0"/>
              <a:t>    2. </a:t>
            </a:r>
            <a:r>
              <a:rPr lang="en-US" sz="1700" dirty="0"/>
              <a:t>Business Problem</a:t>
            </a:r>
          </a:p>
          <a:p>
            <a:r>
              <a:rPr lang="en-US" b="1" dirty="0"/>
              <a:t>Data Collection</a:t>
            </a:r>
          </a:p>
          <a:p>
            <a:r>
              <a:rPr lang="en-US" b="1" dirty="0"/>
              <a:t>Methodology </a:t>
            </a:r>
          </a:p>
          <a:p>
            <a:pPr marL="0" indent="0">
              <a:buNone/>
            </a:pPr>
            <a:r>
              <a:rPr lang="en-US" dirty="0"/>
              <a:t>    </a:t>
            </a:r>
            <a:r>
              <a:rPr lang="en-US" sz="1600" dirty="0"/>
              <a:t>1. Data preprocessing </a:t>
            </a:r>
          </a:p>
          <a:p>
            <a:pPr marL="0" indent="0">
              <a:buNone/>
            </a:pPr>
            <a:r>
              <a:rPr lang="en-US" sz="1600" dirty="0"/>
              <a:t>    2. Explore and Understand Data </a:t>
            </a:r>
          </a:p>
          <a:p>
            <a:pPr marL="0" indent="0">
              <a:buNone/>
            </a:pPr>
            <a:r>
              <a:rPr lang="en-US" sz="1600" dirty="0"/>
              <a:t>    3. Modeling</a:t>
            </a:r>
          </a:p>
          <a:p>
            <a:pPr marL="0" indent="0">
              <a:buNone/>
            </a:pPr>
            <a:r>
              <a:rPr lang="en-US" sz="1600" dirty="0"/>
              <a:t>    4. Clustering </a:t>
            </a:r>
          </a:p>
          <a:p>
            <a:r>
              <a:rPr lang="en-US" b="1" dirty="0"/>
              <a:t>Conclusion</a:t>
            </a:r>
          </a:p>
          <a:p>
            <a:pPr marL="0" indent="0">
              <a:buNone/>
            </a:pPr>
            <a:endParaRPr lang="en-US" dirty="0"/>
          </a:p>
        </p:txBody>
      </p:sp>
    </p:spTree>
    <p:extLst>
      <p:ext uri="{BB962C8B-B14F-4D97-AF65-F5344CB8AC3E}">
        <p14:creationId xmlns:p14="http://schemas.microsoft.com/office/powerpoint/2010/main" val="68219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Introduction</a:t>
            </a:r>
            <a:endParaRPr lang="en-US" dirty="0"/>
          </a:p>
        </p:txBody>
      </p:sp>
      <p:sp>
        <p:nvSpPr>
          <p:cNvPr id="3" name="Rectangle 2">
            <a:extLst>
              <a:ext uri="{FF2B5EF4-FFF2-40B4-BE49-F238E27FC236}">
                <a16:creationId xmlns:a16="http://schemas.microsoft.com/office/drawing/2014/main" id="{FD3DB06D-8908-43C2-B384-A93A8765F390}"/>
              </a:ext>
            </a:extLst>
          </p:cNvPr>
          <p:cNvSpPr/>
          <p:nvPr/>
        </p:nvSpPr>
        <p:spPr>
          <a:xfrm>
            <a:off x="1066800" y="1828800"/>
            <a:ext cx="3371436" cy="400110"/>
          </a:xfrm>
          <a:prstGeom prst="rect">
            <a:avLst/>
          </a:prstGeom>
        </p:spPr>
        <p:txBody>
          <a:bodyPr wrap="none">
            <a:spAutoFit/>
          </a:bodyPr>
          <a:lstStyle/>
          <a:p>
            <a:r>
              <a:rPr lang="en-US" sz="2000" b="1" dirty="0"/>
              <a:t> 1. </a:t>
            </a:r>
            <a:r>
              <a:rPr lang="en-US" sz="2000" dirty="0"/>
              <a:t>Background description</a:t>
            </a:r>
            <a:endParaRPr lang="en-US" dirty="0"/>
          </a:p>
        </p:txBody>
      </p:sp>
      <p:sp>
        <p:nvSpPr>
          <p:cNvPr id="4" name="Rectangle 3">
            <a:extLst>
              <a:ext uri="{FF2B5EF4-FFF2-40B4-BE49-F238E27FC236}">
                <a16:creationId xmlns:a16="http://schemas.microsoft.com/office/drawing/2014/main" id="{912AD81F-55E3-404A-9D15-4F79CDD5B2D4}"/>
              </a:ext>
            </a:extLst>
          </p:cNvPr>
          <p:cNvSpPr/>
          <p:nvPr/>
        </p:nvSpPr>
        <p:spPr>
          <a:xfrm>
            <a:off x="1371600" y="2369185"/>
            <a:ext cx="9734964" cy="2308324"/>
          </a:xfrm>
          <a:prstGeom prst="rect">
            <a:avLst/>
          </a:prstGeom>
        </p:spPr>
        <p:txBody>
          <a:bodyPr wrap="square">
            <a:spAutoFit/>
          </a:bodyPr>
          <a:lstStyle/>
          <a:p>
            <a:pPr indent="457200"/>
            <a:r>
              <a:rPr lang="en-US" dirty="0"/>
              <a:t>Home price in London growth has been gradually slowing ever since the summer of 2016. A moribund market is preventing potential sellers from bringing their homes to the market and an ongoing decline in new instructions being listed for sale has intensified of late. A recent survey of U.K. residential property from the Royal Institution of Chartered Surveyors (RICS) concluded that Brexit is currently the main obstacle for market activity. And uncertainty over how the U.K. leaves the European Union was holding back both buyers and sellers of property. House prices may be continuing to fall with the number of new inquiries down for the eighth consecutive month, </a:t>
            </a:r>
          </a:p>
        </p:txBody>
      </p:sp>
    </p:spTree>
    <p:extLst>
      <p:ext uri="{BB962C8B-B14F-4D97-AF65-F5344CB8AC3E}">
        <p14:creationId xmlns:p14="http://schemas.microsoft.com/office/powerpoint/2010/main" val="344050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Introduction</a:t>
            </a:r>
            <a:endParaRPr lang="en-US" dirty="0"/>
          </a:p>
        </p:txBody>
      </p:sp>
      <p:sp>
        <p:nvSpPr>
          <p:cNvPr id="6" name="Rectangle 5">
            <a:extLst>
              <a:ext uri="{FF2B5EF4-FFF2-40B4-BE49-F238E27FC236}">
                <a16:creationId xmlns:a16="http://schemas.microsoft.com/office/drawing/2014/main" id="{82645989-48CC-4002-BBCB-231BB5B22FC0}"/>
              </a:ext>
            </a:extLst>
          </p:cNvPr>
          <p:cNvSpPr/>
          <p:nvPr/>
        </p:nvSpPr>
        <p:spPr>
          <a:xfrm>
            <a:off x="1066800" y="1828800"/>
            <a:ext cx="2677336" cy="400110"/>
          </a:xfrm>
          <a:prstGeom prst="rect">
            <a:avLst/>
          </a:prstGeom>
        </p:spPr>
        <p:txBody>
          <a:bodyPr wrap="none">
            <a:spAutoFit/>
          </a:bodyPr>
          <a:lstStyle/>
          <a:p>
            <a:r>
              <a:rPr lang="en-US" sz="2000" b="1" dirty="0"/>
              <a:t> 2. </a:t>
            </a:r>
            <a:r>
              <a:rPr lang="en-US" sz="2000" dirty="0"/>
              <a:t>Business Problem</a:t>
            </a:r>
          </a:p>
        </p:txBody>
      </p:sp>
      <p:sp>
        <p:nvSpPr>
          <p:cNvPr id="7" name="Rectangle 6">
            <a:extLst>
              <a:ext uri="{FF2B5EF4-FFF2-40B4-BE49-F238E27FC236}">
                <a16:creationId xmlns:a16="http://schemas.microsoft.com/office/drawing/2014/main" id="{0F0D64D9-97AA-44C5-9380-EC68F66FB3DB}"/>
              </a:ext>
            </a:extLst>
          </p:cNvPr>
          <p:cNvSpPr/>
          <p:nvPr/>
        </p:nvSpPr>
        <p:spPr>
          <a:xfrm>
            <a:off x="1371600" y="2286288"/>
            <a:ext cx="6096000" cy="1477328"/>
          </a:xfrm>
          <a:prstGeom prst="rect">
            <a:avLst/>
          </a:prstGeom>
        </p:spPr>
        <p:txBody>
          <a:bodyPr>
            <a:spAutoFit/>
          </a:bodyPr>
          <a:lstStyle/>
          <a:p>
            <a:pPr indent="457200"/>
            <a:r>
              <a:rPr lang="en-US" dirty="0"/>
              <a:t>Suppose I am a professional real estate trading consultant, my clients come to my office and ask me how can I assist them to purchase a suitable real estate in London in this uncertain economic? What they can put their money on?</a:t>
            </a:r>
          </a:p>
        </p:txBody>
      </p:sp>
    </p:spTree>
    <p:extLst>
      <p:ext uri="{BB962C8B-B14F-4D97-AF65-F5344CB8AC3E}">
        <p14:creationId xmlns:p14="http://schemas.microsoft.com/office/powerpoint/2010/main" val="2850632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 Collection</a:t>
            </a:r>
          </a:p>
        </p:txBody>
      </p:sp>
      <p:sp>
        <p:nvSpPr>
          <p:cNvPr id="3" name="Rectangle 2">
            <a:extLst>
              <a:ext uri="{FF2B5EF4-FFF2-40B4-BE49-F238E27FC236}">
                <a16:creationId xmlns:a16="http://schemas.microsoft.com/office/drawing/2014/main" id="{973A431B-FF77-48C0-B0B9-543BF0372B05}"/>
              </a:ext>
            </a:extLst>
          </p:cNvPr>
          <p:cNvSpPr/>
          <p:nvPr/>
        </p:nvSpPr>
        <p:spPr>
          <a:xfrm>
            <a:off x="838200" y="1599863"/>
            <a:ext cx="9906000" cy="2862322"/>
          </a:xfrm>
          <a:prstGeom prst="rect">
            <a:avLst/>
          </a:prstGeom>
        </p:spPr>
        <p:txBody>
          <a:bodyPr wrap="square">
            <a:spAutoFit/>
          </a:bodyPr>
          <a:lstStyle/>
          <a:p>
            <a:pPr indent="457200"/>
            <a:r>
              <a:rPr lang="en-US" dirty="0"/>
              <a:t>Price Paid Data includes information on all property sales in England and Wales that are sold for full market value and are lodged with registration. The files include standard and additional price paid data transactions received at HM Land Registry in the period from January 1st to May 31st in 2019 at </a:t>
            </a:r>
            <a:r>
              <a:rPr lang="en-US" dirty="0">
                <a:hlinkClick r:id="rId2"/>
              </a:rPr>
              <a:t>https://www.gov.uk/government/statistical-data-sets/price-paid-data-downloads</a:t>
            </a:r>
            <a:r>
              <a:rPr lang="en-US" dirty="0"/>
              <a:t>. </a:t>
            </a:r>
          </a:p>
          <a:p>
            <a:pPr indent="457200"/>
            <a:endParaRPr lang="en-US" dirty="0"/>
          </a:p>
          <a:p>
            <a:pPr indent="457200"/>
            <a:r>
              <a:rPr lang="en-US" dirty="0"/>
              <a:t>The following fields comprise the address data included in Price Paid Data: Postcode; PAON Primary Addressable Object Name. Typically, the house number or name; SAON Secondary Addressable Object Name. If there is a sub-building, for example, the building is divided into flats, there will be a SAON; Street; Locality; Town/City; District; County.</a:t>
            </a:r>
          </a:p>
        </p:txBody>
      </p:sp>
    </p:spTree>
    <p:extLst>
      <p:ext uri="{BB962C8B-B14F-4D97-AF65-F5344CB8AC3E}">
        <p14:creationId xmlns:p14="http://schemas.microsoft.com/office/powerpoint/2010/main" val="217006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Methodology</a:t>
            </a:r>
            <a:endParaRPr lang="en-US" dirty="0"/>
          </a:p>
        </p:txBody>
      </p:sp>
      <p:sp>
        <p:nvSpPr>
          <p:cNvPr id="3" name="Rectangle 2">
            <a:extLst>
              <a:ext uri="{FF2B5EF4-FFF2-40B4-BE49-F238E27FC236}">
                <a16:creationId xmlns:a16="http://schemas.microsoft.com/office/drawing/2014/main" id="{CF76E031-3044-494B-80B3-422067275353}"/>
              </a:ext>
            </a:extLst>
          </p:cNvPr>
          <p:cNvSpPr/>
          <p:nvPr/>
        </p:nvSpPr>
        <p:spPr>
          <a:xfrm>
            <a:off x="990600" y="1582341"/>
            <a:ext cx="10363200" cy="2308324"/>
          </a:xfrm>
          <a:prstGeom prst="rect">
            <a:avLst/>
          </a:prstGeom>
        </p:spPr>
        <p:txBody>
          <a:bodyPr wrap="square">
            <a:spAutoFit/>
          </a:bodyPr>
          <a:lstStyle/>
          <a:p>
            <a:pPr indent="457200"/>
            <a:r>
              <a:rPr lang="en-US" dirty="0"/>
              <a:t>To explore and target recommended locations across different venues according to the presence of amenities and essential facilities, I will access data through FourSquare API interface and arrange them as a data frame for visualization. By merging data on London properties and the relative price paid data from the HM Land Registry and data on amenities and essential facilities surrounding such properties from FourSquare API interface, I will be able to recommend profitable real estate investments.</a:t>
            </a:r>
          </a:p>
          <a:p>
            <a:r>
              <a:rPr lang="en-US" dirty="0"/>
              <a:t>The necessary libraries will be used in this processing are: os,  numpy, pandas, datetime, json, Nominatim, requests, matplotlib.cm, and folium.</a:t>
            </a:r>
          </a:p>
        </p:txBody>
      </p:sp>
    </p:spTree>
    <p:extLst>
      <p:ext uri="{BB962C8B-B14F-4D97-AF65-F5344CB8AC3E}">
        <p14:creationId xmlns:p14="http://schemas.microsoft.com/office/powerpoint/2010/main" val="3437101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Methodology</a:t>
            </a:r>
            <a:endParaRPr lang="en-US" dirty="0"/>
          </a:p>
        </p:txBody>
      </p:sp>
      <p:sp>
        <p:nvSpPr>
          <p:cNvPr id="6" name="Rectangle 5">
            <a:extLst>
              <a:ext uri="{FF2B5EF4-FFF2-40B4-BE49-F238E27FC236}">
                <a16:creationId xmlns:a16="http://schemas.microsoft.com/office/drawing/2014/main" id="{82645989-48CC-4002-BBCB-231BB5B22FC0}"/>
              </a:ext>
            </a:extLst>
          </p:cNvPr>
          <p:cNvSpPr/>
          <p:nvPr/>
        </p:nvSpPr>
        <p:spPr>
          <a:xfrm>
            <a:off x="1066800" y="1828800"/>
            <a:ext cx="2908168" cy="400110"/>
          </a:xfrm>
          <a:prstGeom prst="rect">
            <a:avLst/>
          </a:prstGeom>
        </p:spPr>
        <p:txBody>
          <a:bodyPr wrap="none">
            <a:spAutoFit/>
          </a:bodyPr>
          <a:lstStyle/>
          <a:p>
            <a:r>
              <a:rPr lang="en-US" sz="2000" b="1" dirty="0"/>
              <a:t> 1. </a:t>
            </a:r>
            <a:r>
              <a:rPr lang="en-US" sz="2000" dirty="0"/>
              <a:t>Data preprocessing </a:t>
            </a:r>
          </a:p>
        </p:txBody>
      </p:sp>
      <p:sp>
        <p:nvSpPr>
          <p:cNvPr id="7" name="Rectangle 6">
            <a:extLst>
              <a:ext uri="{FF2B5EF4-FFF2-40B4-BE49-F238E27FC236}">
                <a16:creationId xmlns:a16="http://schemas.microsoft.com/office/drawing/2014/main" id="{0F0D64D9-97AA-44C5-9380-EC68F66FB3DB}"/>
              </a:ext>
            </a:extLst>
          </p:cNvPr>
          <p:cNvSpPr/>
          <p:nvPr/>
        </p:nvSpPr>
        <p:spPr>
          <a:xfrm>
            <a:off x="1371600" y="2286288"/>
            <a:ext cx="9448800" cy="1477328"/>
          </a:xfrm>
          <a:prstGeom prst="rect">
            <a:avLst/>
          </a:prstGeom>
        </p:spPr>
        <p:txBody>
          <a:bodyPr wrap="square">
            <a:spAutoFit/>
          </a:bodyPr>
          <a:lstStyle/>
          <a:p>
            <a:pPr indent="457200"/>
            <a:r>
              <a:rPr lang="en-US" dirty="0"/>
              <a:t>This dataset consists is over 211899 rows and 16 columns. The original data without the headers cannot be process, so first I created a header for each column as 'TUID', 'Sold_Price', 'Date', 'Postcode', 'Prop_Type', 'Old_New', 'Duration', 'PAON', 'SAON', 'Street', 'Locality_Name', 'Town_City', 'District', 'County', 'PPD_Cat_Type' and 'Record_Status'.</a:t>
            </a:r>
          </a:p>
        </p:txBody>
      </p:sp>
      <p:pic>
        <p:nvPicPr>
          <p:cNvPr id="3" name="Picture 2">
            <a:extLst>
              <a:ext uri="{FF2B5EF4-FFF2-40B4-BE49-F238E27FC236}">
                <a16:creationId xmlns:a16="http://schemas.microsoft.com/office/drawing/2014/main" id="{139AD293-0AA6-4B97-AF05-4C0B524DFC57}"/>
              </a:ext>
            </a:extLst>
          </p:cNvPr>
          <p:cNvPicPr>
            <a:picLocks noChangeAspect="1"/>
          </p:cNvPicPr>
          <p:nvPr/>
        </p:nvPicPr>
        <p:blipFill>
          <a:blip r:embed="rId2"/>
          <a:stretch>
            <a:fillRect/>
          </a:stretch>
        </p:blipFill>
        <p:spPr>
          <a:xfrm>
            <a:off x="1600200" y="3820994"/>
            <a:ext cx="8839200" cy="2426418"/>
          </a:xfrm>
          <a:prstGeom prst="rect">
            <a:avLst/>
          </a:prstGeom>
        </p:spPr>
      </p:pic>
    </p:spTree>
    <p:extLst>
      <p:ext uri="{BB962C8B-B14F-4D97-AF65-F5344CB8AC3E}">
        <p14:creationId xmlns:p14="http://schemas.microsoft.com/office/powerpoint/2010/main" val="129925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Methodology</a:t>
            </a:r>
            <a:endParaRPr lang="en-US" dirty="0"/>
          </a:p>
        </p:txBody>
      </p:sp>
      <p:sp>
        <p:nvSpPr>
          <p:cNvPr id="6" name="Rectangle 5">
            <a:extLst>
              <a:ext uri="{FF2B5EF4-FFF2-40B4-BE49-F238E27FC236}">
                <a16:creationId xmlns:a16="http://schemas.microsoft.com/office/drawing/2014/main" id="{82645989-48CC-4002-BBCB-231BB5B22FC0}"/>
              </a:ext>
            </a:extLst>
          </p:cNvPr>
          <p:cNvSpPr/>
          <p:nvPr/>
        </p:nvSpPr>
        <p:spPr>
          <a:xfrm>
            <a:off x="1066800" y="1828800"/>
            <a:ext cx="3842719" cy="400110"/>
          </a:xfrm>
          <a:prstGeom prst="rect">
            <a:avLst/>
          </a:prstGeom>
        </p:spPr>
        <p:txBody>
          <a:bodyPr wrap="none">
            <a:spAutoFit/>
          </a:bodyPr>
          <a:lstStyle/>
          <a:p>
            <a:r>
              <a:rPr lang="en-US" sz="2000" b="1" dirty="0"/>
              <a:t> 2. </a:t>
            </a:r>
            <a:r>
              <a:rPr lang="en-US" dirty="0"/>
              <a:t>Explore and Understand Data </a:t>
            </a:r>
            <a:endParaRPr lang="en-US" sz="2000" dirty="0"/>
          </a:p>
        </p:txBody>
      </p:sp>
      <p:sp>
        <p:nvSpPr>
          <p:cNvPr id="7" name="Rectangle 6">
            <a:extLst>
              <a:ext uri="{FF2B5EF4-FFF2-40B4-BE49-F238E27FC236}">
                <a16:creationId xmlns:a16="http://schemas.microsoft.com/office/drawing/2014/main" id="{0F0D64D9-97AA-44C5-9380-EC68F66FB3DB}"/>
              </a:ext>
            </a:extLst>
          </p:cNvPr>
          <p:cNvSpPr/>
          <p:nvPr/>
        </p:nvSpPr>
        <p:spPr>
          <a:xfrm>
            <a:off x="1371600" y="2286288"/>
            <a:ext cx="9448800" cy="2862322"/>
          </a:xfrm>
          <a:prstGeom prst="rect">
            <a:avLst/>
          </a:prstGeom>
        </p:spPr>
        <p:txBody>
          <a:bodyPr wrap="square">
            <a:spAutoFit/>
          </a:bodyPr>
          <a:lstStyle/>
          <a:p>
            <a:pPr indent="457200"/>
            <a:r>
              <a:rPr lang="en-US" dirty="0"/>
              <a:t>I need to format the date column and sort by date of sale, make a list of street names in London city and give meaningful names to the columns as Street and Average Price. In this case I limited the average price purchase power from 1 million to 2.8 million. </a:t>
            </a:r>
          </a:p>
          <a:p>
            <a:pPr indent="457200"/>
            <a:r>
              <a:rPr lang="en-US" dirty="0"/>
              <a:t>Pair of IP address to geographical location to provide geolocation data of Latitude and Longitude for each street</a:t>
            </a:r>
          </a:p>
          <a:p>
            <a:pPr indent="457200"/>
            <a:r>
              <a:rPr lang="en-US" dirty="0"/>
              <a:t>Create map of London using latitude and longitude values and add marker to map. The print show on below map in color red and orange are the target properties that match our request as the average price is between 1 million to 2.8 million. And I can see most they are in West London, South West and North West London</a:t>
            </a:r>
          </a:p>
        </p:txBody>
      </p:sp>
    </p:spTree>
    <p:extLst>
      <p:ext uri="{BB962C8B-B14F-4D97-AF65-F5344CB8AC3E}">
        <p14:creationId xmlns:p14="http://schemas.microsoft.com/office/powerpoint/2010/main" val="218608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Methodology</a:t>
            </a:r>
            <a:endParaRPr lang="en-US" dirty="0"/>
          </a:p>
        </p:txBody>
      </p:sp>
      <p:sp>
        <p:nvSpPr>
          <p:cNvPr id="6" name="Rectangle 5">
            <a:extLst>
              <a:ext uri="{FF2B5EF4-FFF2-40B4-BE49-F238E27FC236}">
                <a16:creationId xmlns:a16="http://schemas.microsoft.com/office/drawing/2014/main" id="{82645989-48CC-4002-BBCB-231BB5B22FC0}"/>
              </a:ext>
            </a:extLst>
          </p:cNvPr>
          <p:cNvSpPr/>
          <p:nvPr/>
        </p:nvSpPr>
        <p:spPr>
          <a:xfrm>
            <a:off x="1066800" y="1828800"/>
            <a:ext cx="3842719" cy="400110"/>
          </a:xfrm>
          <a:prstGeom prst="rect">
            <a:avLst/>
          </a:prstGeom>
        </p:spPr>
        <p:txBody>
          <a:bodyPr wrap="none">
            <a:spAutoFit/>
          </a:bodyPr>
          <a:lstStyle/>
          <a:p>
            <a:r>
              <a:rPr lang="en-US" sz="2000" b="1" dirty="0"/>
              <a:t> 2. </a:t>
            </a:r>
            <a:r>
              <a:rPr lang="en-US" dirty="0"/>
              <a:t>Explore and Understand Data </a:t>
            </a:r>
            <a:endParaRPr lang="en-US" sz="2000" dirty="0"/>
          </a:p>
        </p:txBody>
      </p:sp>
      <p:pic>
        <p:nvPicPr>
          <p:cNvPr id="3" name="Picture 2">
            <a:extLst>
              <a:ext uri="{FF2B5EF4-FFF2-40B4-BE49-F238E27FC236}">
                <a16:creationId xmlns:a16="http://schemas.microsoft.com/office/drawing/2014/main" id="{4EDB4B7D-00D3-4CF2-8984-1A5561B38CC9}"/>
              </a:ext>
            </a:extLst>
          </p:cNvPr>
          <p:cNvPicPr>
            <a:picLocks noChangeAspect="1"/>
          </p:cNvPicPr>
          <p:nvPr/>
        </p:nvPicPr>
        <p:blipFill>
          <a:blip r:embed="rId2"/>
          <a:stretch>
            <a:fillRect/>
          </a:stretch>
        </p:blipFill>
        <p:spPr>
          <a:xfrm>
            <a:off x="1981200" y="2438400"/>
            <a:ext cx="7620000" cy="3912772"/>
          </a:xfrm>
          <a:prstGeom prst="rect">
            <a:avLst/>
          </a:prstGeom>
        </p:spPr>
      </p:pic>
    </p:spTree>
    <p:extLst>
      <p:ext uri="{BB962C8B-B14F-4D97-AF65-F5344CB8AC3E}">
        <p14:creationId xmlns:p14="http://schemas.microsoft.com/office/powerpoint/2010/main" val="3587536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ITY SKETCH 16X9">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3.potx" id="{55B65C5C-2110-41C9-9432-67D739EC5CFC}" vid="{FDE12540-4521-4F30-863D-D54DD2EE1C3B}"/>
    </a:ext>
  </a:extLst>
</a:theme>
</file>

<file path=ppt/theme/theme2.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office city sketch presentation background (widescreen)</Template>
  <TotalTime>27</TotalTime>
  <Words>1130</Words>
  <Application>Microsoft Office PowerPoint</Application>
  <PresentationFormat>Widescreen</PresentationFormat>
  <Paragraphs>62</Paragraphs>
  <Slides>16</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Century Schoolbook</vt:lpstr>
      <vt:lpstr>CITY SKETCH 16X9</vt:lpstr>
      <vt:lpstr> The Battle of Neighborhoods London Housing Market 2019 (Jan-May)</vt:lpstr>
      <vt:lpstr>Content</vt:lpstr>
      <vt:lpstr>Introduction</vt:lpstr>
      <vt:lpstr>Introduction</vt:lpstr>
      <vt:lpstr>Data Collection</vt:lpstr>
      <vt:lpstr>Methodology</vt:lpstr>
      <vt:lpstr>Methodology</vt:lpstr>
      <vt:lpstr>Methodology</vt:lpstr>
      <vt:lpstr>Methodology</vt:lpstr>
      <vt:lpstr>Methodology</vt:lpstr>
      <vt:lpstr>Methodology</vt:lpstr>
      <vt:lpstr>Methodology</vt:lpstr>
      <vt:lpstr>Methodology</vt:lpstr>
      <vt:lpstr>Methodology</vt:lpstr>
      <vt:lpstr>Methodology</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The Battle of Neighborhoods London Housing Market 2019 (Jan-May)</dc:title>
  <dc:creator>Elva Ma</dc:creator>
  <cp:lastModifiedBy>Elva Ma</cp:lastModifiedBy>
  <cp:revision>11</cp:revision>
  <dcterms:created xsi:type="dcterms:W3CDTF">2019-06-12T17:06:27Z</dcterms:created>
  <dcterms:modified xsi:type="dcterms:W3CDTF">2019-06-12T17:34:46Z</dcterms:modified>
</cp:coreProperties>
</file>